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323" r:id="rId3"/>
    <p:sldId id="321" r:id="rId4"/>
    <p:sldId id="322" r:id="rId5"/>
    <p:sldId id="324" r:id="rId6"/>
    <p:sldId id="307" r:id="rId7"/>
    <p:sldId id="308" r:id="rId8"/>
    <p:sldId id="309" r:id="rId9"/>
    <p:sldId id="297" r:id="rId10"/>
    <p:sldId id="310" r:id="rId11"/>
    <p:sldId id="311" r:id="rId12"/>
    <p:sldId id="306" r:id="rId13"/>
    <p:sldId id="314" r:id="rId14"/>
    <p:sldId id="325" r:id="rId15"/>
    <p:sldId id="315" r:id="rId16"/>
    <p:sldId id="316" r:id="rId17"/>
    <p:sldId id="317" r:id="rId18"/>
    <p:sldId id="318" r:id="rId19"/>
    <p:sldId id="327" r:id="rId20"/>
    <p:sldId id="328" r:id="rId21"/>
    <p:sldId id="32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505"/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3" d="100"/>
          <a:sy n="93" d="100"/>
        </p:scale>
        <p:origin x="12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vote on if they think these statements are true or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98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 to try</a:t>
            </a:r>
            <a:r>
              <a:rPr lang="en-US" baseline="0" dirty="0"/>
              <a:t> and think of the code as English. For example: </a:t>
            </a:r>
            <a:r>
              <a:rPr lang="en-US" sz="1200" dirty="0">
                <a:solidFill>
                  <a:srgbClr val="E13FB4"/>
                </a:solidFill>
              </a:rPr>
              <a:t>If you have more than five friends, say </a:t>
            </a:r>
            <a:r>
              <a:rPr lang="en-US" sz="1200" baseline="0" dirty="0">
                <a:solidFill>
                  <a:srgbClr val="E13FB4"/>
                </a:solidFill>
              </a:rPr>
              <a:t>“wow, you are popular”</a:t>
            </a:r>
            <a:endParaRPr lang="en-US" sz="1200" dirty="0">
              <a:solidFill>
                <a:srgbClr val="E13FB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</a:t>
            </a:r>
            <a:r>
              <a:rPr lang="en-US" baseline="0" dirty="0"/>
              <a:t> section, go around the room and ask the students to answer the questions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54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0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6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98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vote on if they think these statements are true or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Ask the students to name the two data types we have seen so far (numbers and strings)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Ask the students to give examples of numbers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Ask the students to give examples of strings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Ask students if they can guess what type of data a </a:t>
            </a:r>
            <a:r>
              <a:rPr lang="en-US" b="1" dirty="0" err="1"/>
              <a:t>boolean</a:t>
            </a:r>
            <a:r>
              <a:rPr lang="en-US" dirty="0"/>
              <a:t> 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Introduce a new data type: </a:t>
            </a:r>
            <a:r>
              <a:rPr lang="en-US" b="1" dirty="0"/>
              <a:t>Boolean</a:t>
            </a:r>
            <a:r>
              <a:rPr lang="en-US" b="0" dirty="0"/>
              <a:t>.</a:t>
            </a:r>
            <a:r>
              <a:rPr lang="en-US" b="0" baseline="0" dirty="0"/>
              <a:t> </a:t>
            </a:r>
            <a:r>
              <a:rPr lang="en-US" dirty="0"/>
              <a:t>A Boolean is a data type where values can be either </a:t>
            </a:r>
            <a:r>
              <a:rPr lang="en-US" b="1" dirty="0"/>
              <a:t>true</a:t>
            </a:r>
            <a:r>
              <a:rPr lang="en-US" b="0" baseline="0" dirty="0"/>
              <a:t> </a:t>
            </a:r>
            <a:r>
              <a:rPr lang="en-US" dirty="0"/>
              <a:t>or</a:t>
            </a:r>
            <a:r>
              <a:rPr lang="en-US" b="1" baseline="0" dirty="0"/>
              <a:t> false</a:t>
            </a:r>
            <a:r>
              <a:rPr lang="en-US" b="0" baseline="0" dirty="0"/>
              <a:t>. A </a:t>
            </a:r>
            <a:r>
              <a:rPr lang="en-US" b="0" baseline="0" dirty="0" err="1"/>
              <a:t>boolean</a:t>
            </a:r>
            <a:r>
              <a:rPr lang="en-US" b="0" baseline="0" dirty="0"/>
              <a:t> is like the answer to a </a:t>
            </a:r>
            <a:r>
              <a:rPr lang="en-US" b="1" baseline="0" dirty="0"/>
              <a:t>yes/no</a:t>
            </a:r>
            <a:r>
              <a:rPr lang="en-US" b="0" baseline="0" dirty="0"/>
              <a:t> question. It’s either going to be yes, or 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2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Booleans aren’t usually just the</a:t>
            </a:r>
            <a:r>
              <a:rPr lang="en-US" baseline="0" dirty="0"/>
              <a:t> literal “true/false” and can be built from other values. This is especially useful if there is a variable within the </a:t>
            </a:r>
            <a:r>
              <a:rPr lang="en-US" baseline="0" dirty="0" err="1"/>
              <a:t>boolean</a:t>
            </a:r>
            <a:r>
              <a:rPr lang="en-US" baseline="0" dirty="0"/>
              <a:t> expression.</a:t>
            </a:r>
          </a:p>
          <a:p>
            <a:endParaRPr lang="en-US" baseline="0" dirty="0"/>
          </a:p>
          <a:p>
            <a:r>
              <a:rPr lang="en-US" baseline="0" dirty="0"/>
              <a:t>The image on this slide is an example of a circuit that uses </a:t>
            </a:r>
            <a:r>
              <a:rPr lang="en-US" baseline="0" dirty="0" err="1"/>
              <a:t>boolean</a:t>
            </a:r>
            <a:r>
              <a:rPr lang="en-US" baseline="0" dirty="0"/>
              <a:t> logic.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ways to compare data. Introduce the idea of conditionals.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67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doesn’t actually have anything to do with moisturizing</a:t>
            </a:r>
            <a:r>
              <a:rPr lang="en-US" baseline="0" dirty="0"/>
              <a:t> hair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6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</a:t>
            </a:r>
            <a:r>
              <a:rPr lang="en-US" baseline="0" dirty="0"/>
              <a:t> students what will happen based on the value of the </a:t>
            </a:r>
            <a:r>
              <a:rPr lang="en-US" b="1" baseline="0" dirty="0" err="1"/>
              <a:t>myBalance</a:t>
            </a:r>
            <a:r>
              <a:rPr lang="en-US" baseline="0" dirty="0"/>
              <a:t> variable. For example, what if the </a:t>
            </a:r>
            <a:r>
              <a:rPr lang="en-US" b="1" baseline="0" dirty="0" err="1"/>
              <a:t>myBalance</a:t>
            </a:r>
            <a:r>
              <a:rPr lang="en-US" b="0" baseline="0" dirty="0"/>
              <a:t> variable was set to </a:t>
            </a:r>
            <a:r>
              <a:rPr lang="en-US" b="1" baseline="0" dirty="0"/>
              <a:t>2</a:t>
            </a:r>
            <a:r>
              <a:rPr lang="en-US" b="0" baseline="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Explain what an </a:t>
            </a:r>
            <a:r>
              <a:rPr lang="en-US" b="1" baseline="0" dirty="0"/>
              <a:t>if</a:t>
            </a:r>
            <a:r>
              <a:rPr lang="en-US" b="0" baseline="0" dirty="0"/>
              <a:t> statement does. Note each part of the </a:t>
            </a:r>
            <a:r>
              <a:rPr lang="en-US" b="1" baseline="0" dirty="0"/>
              <a:t>if</a:t>
            </a:r>
            <a:r>
              <a:rPr lang="en-US" b="0" baseline="0" dirty="0"/>
              <a:t> statement syntax: if, parentheses, </a:t>
            </a:r>
            <a:r>
              <a:rPr lang="en-US" b="0" baseline="0" dirty="0" err="1"/>
              <a:t>boolean</a:t>
            </a:r>
            <a:r>
              <a:rPr lang="en-US" b="0" baseline="0" dirty="0"/>
              <a:t> expression, curly brackets, body. Be sure to note where each part appears in the </a:t>
            </a:r>
            <a:r>
              <a:rPr lang="en-US" b="1" baseline="0" dirty="0"/>
              <a:t>if</a:t>
            </a:r>
            <a:r>
              <a:rPr lang="en-US" b="0" baseline="0" dirty="0"/>
              <a:t> statement.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9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image</a:t>
            </a:r>
            <a:r>
              <a:rPr lang="en-US" baseline="0" dirty="0"/>
              <a:t> helps visualize</a:t>
            </a:r>
            <a:r>
              <a:rPr lang="en-US" b="1" baseline="0" dirty="0"/>
              <a:t> </a:t>
            </a:r>
            <a:r>
              <a:rPr lang="en-US" b="0" baseline="0" dirty="0"/>
              <a:t>the </a:t>
            </a:r>
            <a:r>
              <a:rPr lang="en-US" b="1" baseline="0" dirty="0"/>
              <a:t>if</a:t>
            </a:r>
            <a:r>
              <a:rPr lang="en-US" b="0" baseline="0" dirty="0"/>
              <a:t> statement process.</a:t>
            </a:r>
          </a:p>
          <a:p>
            <a:endParaRPr lang="en-US" b="0" baseline="0" dirty="0"/>
          </a:p>
          <a:p>
            <a:r>
              <a:rPr lang="en-US" b="0" baseline="0" dirty="0"/>
              <a:t>The execution of the code will reach the </a:t>
            </a:r>
            <a:r>
              <a:rPr lang="en-US" b="1" baseline="0" dirty="0"/>
              <a:t>if </a:t>
            </a:r>
            <a:r>
              <a:rPr lang="en-US" b="0" baseline="0" dirty="0"/>
              <a:t>statement, and it will check the value of the </a:t>
            </a:r>
            <a:r>
              <a:rPr lang="en-US" b="0" i="1" baseline="0" dirty="0" err="1"/>
              <a:t>boolean_expression</a:t>
            </a:r>
            <a:r>
              <a:rPr lang="en-US" b="0" i="0" baseline="0" dirty="0"/>
              <a:t>. If it is </a:t>
            </a:r>
            <a:r>
              <a:rPr lang="en-US" b="1" i="0" baseline="0" dirty="0"/>
              <a:t>true</a:t>
            </a:r>
            <a:r>
              <a:rPr lang="en-US" b="0" i="0" baseline="0" dirty="0"/>
              <a:t>, it will execute the </a:t>
            </a:r>
            <a:r>
              <a:rPr lang="en-US" b="0" i="1" baseline="0" dirty="0"/>
              <a:t>statement</a:t>
            </a:r>
            <a:r>
              <a:rPr lang="en-US" b="0" i="0" baseline="0" dirty="0"/>
              <a:t> from the body of the </a:t>
            </a:r>
            <a:r>
              <a:rPr lang="en-US" b="1" i="0" baseline="0" dirty="0"/>
              <a:t>if</a:t>
            </a:r>
            <a:r>
              <a:rPr lang="en-US" b="0" i="0" baseline="0" dirty="0"/>
              <a:t> statement. If it is </a:t>
            </a:r>
            <a:r>
              <a:rPr lang="en-US" b="1" i="0" baseline="0" dirty="0"/>
              <a:t>false</a:t>
            </a:r>
            <a:r>
              <a:rPr lang="en-US" b="0" i="0" baseline="0" dirty="0"/>
              <a:t>, it will skip the execution of the </a:t>
            </a:r>
            <a:r>
              <a:rPr lang="en-US" b="0" i="1" baseline="0" dirty="0"/>
              <a:t>statement</a:t>
            </a:r>
            <a:r>
              <a:rPr lang="en-US" b="0" i="0" baseline="0" dirty="0"/>
              <a:t> and move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0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Repl,</a:t>
            </a:r>
            <a:r>
              <a:rPr lang="en-US" baseline="0" dirty="0"/>
              <a:t> note how the </a:t>
            </a:r>
            <a:r>
              <a:rPr lang="en-US" b="1" baseline="0" dirty="0"/>
              <a:t>if</a:t>
            </a:r>
            <a:r>
              <a:rPr lang="en-US" b="0" baseline="0" dirty="0"/>
              <a:t> statement works. Change around the values, and setup the prompt as well. Possibly add some new code to see how it can affect the outcome.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3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11,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11,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11,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ConditionalExample2#script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Conditionals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/>
              <a:t>Hy-Tech Club: </a:t>
            </a:r>
            <a:r>
              <a:rPr lang="en-US"/>
              <a:t>Web 102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36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"You do not have enough money!"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56565A"/>
                </a:solidFill>
              </a:rPr>
              <a:t>This code evaluates a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expression and executes the code in the body </a:t>
            </a:r>
            <a:r>
              <a:rPr lang="en-US" i="1" dirty="0">
                <a:solidFill>
                  <a:srgbClr val="56565A"/>
                </a:solidFill>
              </a:rPr>
              <a:t>if</a:t>
            </a:r>
            <a:r>
              <a:rPr lang="en-US" dirty="0">
                <a:solidFill>
                  <a:srgbClr val="56565A"/>
                </a:solidFill>
              </a:rPr>
              <a:t> the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is </a:t>
            </a:r>
            <a:r>
              <a:rPr lang="en-US" b="1" dirty="0">
                <a:solidFill>
                  <a:srgbClr val="56565A"/>
                </a:solidFill>
              </a:rPr>
              <a:t>true</a:t>
            </a:r>
          </a:p>
          <a:p>
            <a:pPr lvl="0">
              <a:buClr>
                <a:srgbClr val="98989A"/>
              </a:buClr>
            </a:pPr>
            <a:endParaRPr lang="en-US" b="1" dirty="0">
              <a:solidFill>
                <a:srgbClr val="56565A"/>
              </a:solidFill>
            </a:endParaRPr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56565A"/>
                </a:solidFill>
              </a:rPr>
              <a:t>, parentheses,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expression, curly brackets, body</a:t>
            </a:r>
          </a:p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2398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 statements – 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207683"/>
            <a:ext cx="6172200" cy="51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495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sz="9600" dirty="0">
                <a:hlinkClick r:id="rId3"/>
              </a:rPr>
              <a:t>https://replit.com/@HylandOutreach/ConditionalExample2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498166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Read it like English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4800" dirty="0" err="1">
                <a:solidFill>
                  <a:srgbClr val="000000"/>
                </a:solidFill>
                <a:latin typeface="Consolas" panose="020B0609020204030204" pitchFamily="49" charset="0"/>
              </a:rPr>
              <a:t>yourFriends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4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4800" dirty="0">
                <a:solidFill>
                  <a:srgbClr val="A31515"/>
                </a:solidFill>
                <a:latin typeface="Consolas" panose="020B0609020204030204" pitchFamily="49" charset="0"/>
              </a:rPr>
              <a:t>"wow, you are popular"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56565A"/>
                </a:solidFill>
              </a:rPr>
              <a:t>Try translating the code into an English sentence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570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78CF-2077-4976-AEFC-95D1936C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 Time</a:t>
            </a:r>
          </a:p>
        </p:txBody>
      </p:sp>
      <p:pic>
        <p:nvPicPr>
          <p:cNvPr id="5122" name="Picture 2" descr="Quiz: The expertise of Daniela Borgmann? – TIMed Center">
            <a:extLst>
              <a:ext uri="{FF2B5EF4-FFF2-40B4-BE49-F238E27FC236}">
                <a16:creationId xmlns:a16="http://schemas.microsoft.com/office/drawing/2014/main" id="{BAC49143-CAC7-41BA-889A-DCB9D49E1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r="24182"/>
          <a:stretch/>
        </p:blipFill>
        <p:spPr bwMode="auto">
          <a:xfrm>
            <a:off x="51816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363DA-0C3D-4B2C-A32C-03FBF89F10A0}"/>
              </a:ext>
            </a:extLst>
          </p:cNvPr>
          <p:cNvSpPr/>
          <p:nvPr/>
        </p:nvSpPr>
        <p:spPr bwMode="auto">
          <a:xfrm>
            <a:off x="9753600" y="0"/>
            <a:ext cx="2438400" cy="6858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BF0505"/>
                </a:solidFill>
                <a:ea typeface="Segoe UI" pitchFamily="34" charset="0"/>
                <a:cs typeface="Segoe UI" pitchFamily="34" charset="0"/>
              </a:rPr>
              <a:t>????????????????????????????????????????????????????????????????????????????????????????????????????????????????????????????????????????????????????????????????????????????????????????????????????????????????????????????????????????????????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883238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15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1500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sz="115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endParaRPr lang="en-US" sz="1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624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en-US" sz="115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11500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endParaRPr lang="en-US" sz="1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532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"Apples"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"Oranges"</a:t>
            </a: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9416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6700" y="4572000"/>
            <a:ext cx="9144000" cy="1028700"/>
          </a:xfrm>
          <a:prstGeom prst="rect">
            <a:avLst/>
          </a:prstGeom>
          <a:solidFill>
            <a:schemeClr val="accent1">
              <a:alpha val="18000"/>
            </a:schemeClr>
          </a:solidFill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158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 message will show?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 you = </a:t>
            </a:r>
            <a:r>
              <a:rPr lang="en-US" sz="6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6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6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 (you &gt; </a:t>
            </a:r>
            <a:r>
              <a:rPr lang="en-US" sz="60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  alert(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rgbClr val="A31515"/>
                </a:solidFill>
                <a:latin typeface="Consolas" panose="020B0609020204030204" pitchFamily="49" charset="0"/>
              </a:rPr>
              <a:t>you is over 5</a:t>
            </a:r>
            <a:r>
              <a:rPr lang="en-US" sz="60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91023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769-043D-4DF2-B1F0-1A2DC568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Trivia</a:t>
            </a:r>
          </a:p>
        </p:txBody>
      </p:sp>
      <p:pic>
        <p:nvPicPr>
          <p:cNvPr id="3076" name="Picture 4" descr="Jeopardy!&amp;#39; Contestant Bets Big on Daily Double, Pays Off in Huge Way">
            <a:extLst>
              <a:ext uri="{FF2B5EF4-FFF2-40B4-BE49-F238E27FC236}">
                <a16:creationId xmlns:a16="http://schemas.microsoft.com/office/drawing/2014/main" id="{ABA1A40D-CFE9-4811-859D-D01E8C53C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/>
          <a:stretch/>
        </p:blipFill>
        <p:spPr bwMode="auto">
          <a:xfrm>
            <a:off x="5181600" y="0"/>
            <a:ext cx="70104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66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 message will show?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"Pikachu"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5715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(name ===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"Pikachu"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5715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alert(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"Electric"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(name ===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"Charmander"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5715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alert(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8" name="Picture 4" descr="Amazon.com: Pokemon - Charmander (46/102) - Base Set : Toys &amp; Games">
            <a:extLst>
              <a:ext uri="{FF2B5EF4-FFF2-40B4-BE49-F238E27FC236}">
                <a16:creationId xmlns:a16="http://schemas.microsoft.com/office/drawing/2014/main" id="{C98E2F44-35A1-E433-EB3D-10D2F50D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2743200"/>
            <a:ext cx="2506290" cy="35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Pokemon TCG Pikachu 8&quot; X 5 3/4&quot; Oversize Card by Pok??mon :  Toys &amp; Games">
            <a:extLst>
              <a:ext uri="{FF2B5EF4-FFF2-40B4-BE49-F238E27FC236}">
                <a16:creationId xmlns:a16="http://schemas.microsoft.com/office/drawing/2014/main" id="{2A91E067-8B39-5C25-CBC0-D2F4C303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43100"/>
            <a:ext cx="2574488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7776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7215E-1763-4DDC-A249-C739424AC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20212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439F-1F43-45EC-A3BA-9F5CDBED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7390F-3000-4358-821D-4AADF468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04013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capital of Ohio is Columbus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bg1"/>
                </a:solidFill>
              </a:rPr>
              <a:t> – but it should be Cleveland</a:t>
            </a:r>
          </a:p>
          <a:p>
            <a:r>
              <a:rPr lang="en-US" b="1" dirty="0">
                <a:solidFill>
                  <a:schemeClr val="bg1"/>
                </a:solidFill>
              </a:rPr>
              <a:t>Mario’s original name was Mr. Game</a:t>
            </a:r>
          </a:p>
          <a:p>
            <a:pPr lvl="1"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It was Mr. Video (then </a:t>
            </a:r>
            <a:r>
              <a:rPr lang="en-US" dirty="0" err="1">
                <a:solidFill>
                  <a:schemeClr val="bg1"/>
                </a:solidFill>
              </a:rPr>
              <a:t>Jumpman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8971D4-4F75-45B0-81A9-E36F3EBD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1250" y="3771900"/>
            <a:ext cx="40454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EFAE05-9477-4C0B-B6A8-EB8D61B1D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5"/>
          <a:stretch/>
        </p:blipFill>
        <p:spPr bwMode="auto">
          <a:xfrm>
            <a:off x="3581400" y="4035030"/>
            <a:ext cx="2743200" cy="22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6E79082-B324-410D-AC5F-0C0A1E922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8" t="-1140" r="3572" b="1140"/>
          <a:stretch/>
        </p:blipFill>
        <p:spPr bwMode="auto">
          <a:xfrm>
            <a:off x="586740" y="3849370"/>
            <a:ext cx="2743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175B088-7328-469B-A632-9A8B90FCD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7" r="4333"/>
          <a:stretch/>
        </p:blipFill>
        <p:spPr bwMode="auto">
          <a:xfrm>
            <a:off x="293063" y="3774440"/>
            <a:ext cx="3185365" cy="28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AA6FB0-08F6-4E8D-B158-EB2CB5B2C1A6}"/>
              </a:ext>
            </a:extLst>
          </p:cNvPr>
          <p:cNvSpPr/>
          <p:nvPr/>
        </p:nvSpPr>
        <p:spPr bwMode="auto">
          <a:xfrm>
            <a:off x="152400" y="1101436"/>
            <a:ext cx="10401300" cy="1028700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71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439F-1F43-45EC-A3BA-9F5CDBED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7390F-3000-4358-821D-4AADF468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oldest domestic cat on record lived for 38 years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bg1"/>
                </a:solidFill>
              </a:rPr>
              <a:t> – her name was Crème Puff and she lived in Austin, TX</a:t>
            </a:r>
          </a:p>
          <a:p>
            <a:r>
              <a:rPr lang="en-US" dirty="0">
                <a:solidFill>
                  <a:schemeClr val="bg1"/>
                </a:solidFill>
              </a:rPr>
              <a:t>Sonic the Hedgehog’s personality is based on Bill Clinton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bg1"/>
                </a:solidFill>
              </a:rPr>
              <a:t> – the developers wanted him to be “cool”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Creme Puff (cat) - Wikipedia">
            <a:extLst>
              <a:ext uri="{FF2B5EF4-FFF2-40B4-BE49-F238E27FC236}">
                <a16:creationId xmlns:a16="http://schemas.microsoft.com/office/drawing/2014/main" id="{6508D0ED-727F-4BD1-8E92-28F7DCBE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3886200"/>
            <a:ext cx="23812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nic the Hedgehog (character) - Wikipedia">
            <a:extLst>
              <a:ext uri="{FF2B5EF4-FFF2-40B4-BE49-F238E27FC236}">
                <a16:creationId xmlns:a16="http://schemas.microsoft.com/office/drawing/2014/main" id="{7AEB1D74-352A-4A27-BA9B-BB29F5B8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590924"/>
            <a:ext cx="190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ic completely fucking White Knights Bill Clinton or something - YouTube">
            <a:extLst>
              <a:ext uri="{FF2B5EF4-FFF2-40B4-BE49-F238E27FC236}">
                <a16:creationId xmlns:a16="http://schemas.microsoft.com/office/drawing/2014/main" id="{DBAB7971-AE1D-4A91-9D70-09F892F2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005261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042363-CD87-41C9-9736-75549AB17314}"/>
              </a:ext>
            </a:extLst>
          </p:cNvPr>
          <p:cNvSpPr/>
          <p:nvPr/>
        </p:nvSpPr>
        <p:spPr bwMode="auto">
          <a:xfrm>
            <a:off x="381000" y="1143000"/>
            <a:ext cx="10401300" cy="1028700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00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769-043D-4DF2-B1F0-1A2DC568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</a:t>
            </a:r>
            <a:r>
              <a:rPr lang="en-US" dirty="0" err="1"/>
              <a:t>Review+New</a:t>
            </a:r>
            <a:endParaRPr lang="en-US" dirty="0"/>
          </a:p>
        </p:txBody>
      </p:sp>
      <p:pic>
        <p:nvPicPr>
          <p:cNvPr id="4098" name="Picture 2" descr="How to buy a modular synth: Advice from experts +guide+">
            <a:extLst>
              <a:ext uri="{FF2B5EF4-FFF2-40B4-BE49-F238E27FC236}">
                <a16:creationId xmlns:a16="http://schemas.microsoft.com/office/drawing/2014/main" id="{828EC519-5831-410B-A200-E835135DD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7"/>
          <a:stretch/>
        </p:blipFill>
        <p:spPr bwMode="auto">
          <a:xfrm>
            <a:off x="4381500" y="0"/>
            <a:ext cx="781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622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Number (any number)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String (any block of text)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Boolean (can only be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  <a:r>
              <a:rPr lang="en-US" dirty="0"/>
              <a:t>… no quotes)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true fal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7" b="30738"/>
          <a:stretch/>
        </p:blipFill>
        <p:spPr bwMode="auto">
          <a:xfrm>
            <a:off x="6210300" y="1828800"/>
            <a:ext cx="42862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7D8FA-7281-4631-9066-1ED3AF881E84}"/>
              </a:ext>
            </a:extLst>
          </p:cNvPr>
          <p:cNvSpPr/>
          <p:nvPr/>
        </p:nvSpPr>
        <p:spPr bwMode="auto">
          <a:xfrm>
            <a:off x="2095500" y="4629150"/>
            <a:ext cx="7315200" cy="5715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780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 err="1"/>
              <a:t>boolean</a:t>
            </a:r>
            <a:r>
              <a:rPr lang="en-US" b="1" dirty="0"/>
              <a:t> expression</a:t>
            </a:r>
            <a:r>
              <a:rPr lang="en-US" dirty="0"/>
              <a:t> will always evaluate to either </a:t>
            </a:r>
            <a:r>
              <a:rPr lang="en-US" i="1" dirty="0"/>
              <a:t>true</a:t>
            </a:r>
            <a:r>
              <a:rPr lang="en-US" dirty="0"/>
              <a:t> or </a:t>
            </a:r>
            <a:r>
              <a:rPr lang="en-US" i="1" dirty="0"/>
              <a:t>false</a:t>
            </a:r>
            <a:endParaRPr lang="en-US" dirty="0"/>
          </a:p>
          <a:p>
            <a:r>
              <a:rPr lang="en-US" dirty="0"/>
              <a:t>Boolean expressions can be used to control program flow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(false)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6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(true)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fi-FI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(false)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(true)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=== x +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(depends on 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!= x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(depends on 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2050" name="Picture 2" descr="Image result for boolean expres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4600"/>
            <a:ext cx="4929936" cy="35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91B64-BAC8-4C87-8D7F-BAC0267F97F8}"/>
              </a:ext>
            </a:extLst>
          </p:cNvPr>
          <p:cNvSpPr/>
          <p:nvPr/>
        </p:nvSpPr>
        <p:spPr bwMode="auto">
          <a:xfrm>
            <a:off x="1986998" y="3200400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18F6F-61C6-469D-8AAE-D58A96D83C94}"/>
              </a:ext>
            </a:extLst>
          </p:cNvPr>
          <p:cNvSpPr/>
          <p:nvPr/>
        </p:nvSpPr>
        <p:spPr bwMode="auto">
          <a:xfrm>
            <a:off x="2209800" y="3722204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B6AEA-80D1-45F8-9BA7-9E4E7C01B8EC}"/>
              </a:ext>
            </a:extLst>
          </p:cNvPr>
          <p:cNvSpPr/>
          <p:nvPr/>
        </p:nvSpPr>
        <p:spPr bwMode="auto">
          <a:xfrm>
            <a:off x="3352800" y="4179404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9CF28-75A1-4848-8F6B-8514AF505B4B}"/>
              </a:ext>
            </a:extLst>
          </p:cNvPr>
          <p:cNvSpPr/>
          <p:nvPr/>
        </p:nvSpPr>
        <p:spPr bwMode="auto">
          <a:xfrm>
            <a:off x="2329898" y="4686300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2DB1AA-6F55-44BF-8D6A-06CE574DFA07}"/>
              </a:ext>
            </a:extLst>
          </p:cNvPr>
          <p:cNvSpPr/>
          <p:nvPr/>
        </p:nvSpPr>
        <p:spPr bwMode="auto">
          <a:xfrm>
            <a:off x="2963454" y="5193196"/>
            <a:ext cx="2103846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CFA378-AF19-4370-833C-62E34BC47DC1}"/>
              </a:ext>
            </a:extLst>
          </p:cNvPr>
          <p:cNvSpPr/>
          <p:nvPr/>
        </p:nvSpPr>
        <p:spPr bwMode="auto">
          <a:xfrm>
            <a:off x="2168386" y="5600383"/>
            <a:ext cx="2103845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621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values for </a:t>
            </a:r>
            <a:r>
              <a:rPr lang="en-US" dirty="0" err="1"/>
              <a:t>boolean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ways to build </a:t>
            </a:r>
            <a:r>
              <a:rPr lang="en-US" dirty="0" err="1"/>
              <a:t>boolean</a:t>
            </a:r>
            <a:r>
              <a:rPr lang="en-US" dirty="0"/>
              <a:t> expressions, including: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&lt;=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less than or equal to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 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less than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&gt;=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greater than or equal to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greater than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===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equal to (triple equals sign for equality)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!==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not equal to</a:t>
            </a:r>
          </a:p>
          <a:p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By making these comparisons, it is possible to change paths through the code with </a:t>
            </a:r>
            <a:r>
              <a:rPr lang="en-US" b="1" dirty="0"/>
              <a:t>conditionals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051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pic>
        <p:nvPicPr>
          <p:cNvPr id="3074" name="Picture 2" descr="Image result for conditio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3831"/>
            <a:ext cx="65151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948</Words>
  <Application>Microsoft Office PowerPoint</Application>
  <PresentationFormat>Widescreen</PresentationFormat>
  <Paragraphs>138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Conditionals</vt:lpstr>
      <vt:lpstr>Warm-up Trivia</vt:lpstr>
      <vt:lpstr>True or False</vt:lpstr>
      <vt:lpstr>True or False</vt:lpstr>
      <vt:lpstr>Data Types Review+New</vt:lpstr>
      <vt:lpstr>Data types</vt:lpstr>
      <vt:lpstr>Boolean Expressions</vt:lpstr>
      <vt:lpstr>Comparing values for boolean expressions</vt:lpstr>
      <vt:lpstr>Conditionals</vt:lpstr>
      <vt:lpstr>if statements</vt:lpstr>
      <vt:lpstr>if statements – flowchart</vt:lpstr>
      <vt:lpstr>conditional example</vt:lpstr>
      <vt:lpstr>TIP: Read it like English</vt:lpstr>
      <vt:lpstr>Mini-Quiz Time</vt:lpstr>
      <vt:lpstr>Mini-quiz: What’s the value?</vt:lpstr>
      <vt:lpstr>Mini-quiz: What’s the value?</vt:lpstr>
      <vt:lpstr>Mini-quiz: What’s the value?</vt:lpstr>
      <vt:lpstr>Mini-quiz: What’s the value?</vt:lpstr>
      <vt:lpstr>Mini-quiz: What message will show?</vt:lpstr>
      <vt:lpstr>Mini-quiz: What message will show?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106</cp:revision>
  <dcterms:created xsi:type="dcterms:W3CDTF">2019-03-11T04:04:09Z</dcterms:created>
  <dcterms:modified xsi:type="dcterms:W3CDTF">2025-03-11T19:57:03Z</dcterms:modified>
</cp:coreProperties>
</file>